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66" r:id="rId4"/>
    <p:sldId id="261" r:id="rId5"/>
    <p:sldId id="262" r:id="rId6"/>
    <p:sldId id="263" r:id="rId7"/>
    <p:sldId id="264" r:id="rId8"/>
    <p:sldId id="265" r:id="rId9"/>
    <p:sldId id="260" r:id="rId10"/>
    <p:sldId id="26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GB"/>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GB"/>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7/27/2022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GB"/>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GB"/>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7/27/2022</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7/27/2022</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7/27/2022</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8" Type="http://schemas.openxmlformats.org/officeDocument/2006/relationships/hyperlink" Target="https://en.m.wikipedia.org/wiki/Authorial_intent" TargetMode="External" /><Relationship Id="rId3" Type="http://schemas.openxmlformats.org/officeDocument/2006/relationships/hyperlink" Target="https://en.m.wikipedia.org/wiki/French_people" TargetMode="External" /><Relationship Id="rId7" Type="http://schemas.openxmlformats.org/officeDocument/2006/relationships/hyperlink" Target="https://en.m.wikipedia.org/wiki/Literary_criticism" TargetMode="External" /><Relationship Id="rId2" Type="http://schemas.openxmlformats.org/officeDocument/2006/relationships/hyperlink" Target="https://en.m.wikipedia.org/wiki/French_language" TargetMode="External" /><Relationship Id="rId1" Type="http://schemas.openxmlformats.org/officeDocument/2006/relationships/slideLayout" Target="../slideLayouts/slideLayout2.xml" /><Relationship Id="rId6" Type="http://schemas.openxmlformats.org/officeDocument/2006/relationships/hyperlink" Target="https://en.m.wikipedia.org/wiki/Roland_Barthes" TargetMode="External" /><Relationship Id="rId5" Type="http://schemas.openxmlformats.org/officeDocument/2006/relationships/hyperlink" Target="https://en.m.wikipedia.org/wiki/Literary_theory" TargetMode="External" /><Relationship Id="rId4" Type="http://schemas.openxmlformats.org/officeDocument/2006/relationships/hyperlink" Target="https://en.m.wikipedia.org/wiki/Literary_critic" TargetMode="External" /><Relationship Id="rId9" Type="http://schemas.openxmlformats.org/officeDocument/2006/relationships/hyperlink" Target="https://en.m.wikipedia.org/wiki/Biography_in_literature" TargetMode="Externa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hyperlink" Target="https://en.m.wikipedia.org/wiki/The_Death_of_the_Author#cite_note-11" TargetMode="Externa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hyperlink" Target="https://en.m.wikipedia.org/wiki/The_Death_of_the_Author#cite_note-Satchwell-9" TargetMode="External" /><Relationship Id="rId2" Type="http://schemas.openxmlformats.org/officeDocument/2006/relationships/hyperlink" Target="https://en.m.wikipedia.org/wiki/The_Death_of_the_Author#cite_note-Peters-8" TargetMode="Externa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C7EE9-8B48-4746-83BB-FD7E2ABA848D}"/>
              </a:ext>
            </a:extLst>
          </p:cNvPr>
          <p:cNvSpPr>
            <a:spLocks noGrp="1"/>
          </p:cNvSpPr>
          <p:nvPr>
            <p:ph type="ctrTitle"/>
          </p:nvPr>
        </p:nvSpPr>
        <p:spPr/>
        <p:txBody>
          <a:bodyPr/>
          <a:lstStyle/>
          <a:p>
            <a:r>
              <a:rPr lang="en-GB"/>
              <a:t>The Death of author</a:t>
            </a:r>
            <a:br>
              <a:rPr lang="en-GB"/>
            </a:br>
            <a:r>
              <a:rPr lang="en-GB"/>
              <a:t>by Robert Barthes</a:t>
            </a:r>
            <a:endParaRPr lang="en-US"/>
          </a:p>
        </p:txBody>
      </p:sp>
      <p:sp>
        <p:nvSpPr>
          <p:cNvPr id="3" name="Subtitle 2">
            <a:extLst>
              <a:ext uri="{FF2B5EF4-FFF2-40B4-BE49-F238E27FC236}">
                <a16:creationId xmlns:a16="http://schemas.microsoft.com/office/drawing/2014/main" id="{E1600E69-E352-024F-866D-A79D310235EC}"/>
              </a:ext>
            </a:extLst>
          </p:cNvPr>
          <p:cNvSpPr>
            <a:spLocks noGrp="1"/>
          </p:cNvSpPr>
          <p:nvPr>
            <p:ph type="subTitle" idx="1"/>
          </p:nvPr>
        </p:nvSpPr>
        <p:spPr/>
        <p:txBody>
          <a:bodyPr/>
          <a:lstStyle/>
          <a:p>
            <a:r>
              <a:rPr lang="en-GB"/>
              <a:t>MA IV SEM PAPER XIII </a:t>
            </a:r>
          </a:p>
          <a:p>
            <a:r>
              <a:rPr lang="en-GB"/>
              <a:t>Department of English Govt College Paonta Sahib </a:t>
            </a:r>
            <a:endParaRPr lang="en-US"/>
          </a:p>
        </p:txBody>
      </p:sp>
    </p:spTree>
    <p:extLst>
      <p:ext uri="{BB962C8B-B14F-4D97-AF65-F5344CB8AC3E}">
        <p14:creationId xmlns:p14="http://schemas.microsoft.com/office/powerpoint/2010/main" val="1378885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C8310-19AA-6945-881F-6DE3D900B5A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0558F69-B628-8D49-8248-1494EECC7264}"/>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70452534-CE95-E349-81BC-5C2F75304A75}"/>
              </a:ext>
            </a:extLst>
          </p:cNvPr>
          <p:cNvSpPr txBox="1"/>
          <p:nvPr/>
        </p:nvSpPr>
        <p:spPr>
          <a:xfrm>
            <a:off x="3929062" y="2600706"/>
            <a:ext cx="5625703" cy="3139321"/>
          </a:xfrm>
          <a:prstGeom prst="rect">
            <a:avLst/>
          </a:prstGeom>
          <a:noFill/>
        </p:spPr>
        <p:txBody>
          <a:bodyPr wrap="square">
            <a:spAutoFit/>
          </a:bodyPr>
          <a:lstStyle/>
          <a:p>
            <a:r>
              <a:rPr lang="en-GB" b="1" i="0">
                <a:solidFill>
                  <a:srgbClr val="202122"/>
                </a:solidFill>
                <a:effectLst/>
                <a:latin typeface="-apple-system"/>
              </a:rPr>
              <a:t>The Death of the Author</a:t>
            </a:r>
            <a:r>
              <a:rPr lang="en-GB" b="0" i="0">
                <a:solidFill>
                  <a:srgbClr val="202122"/>
                </a:solidFill>
                <a:effectLst/>
                <a:latin typeface="-apple-system"/>
              </a:rPr>
              <a:t>" (</a:t>
            </a:r>
            <a:r>
              <a:rPr lang="en-GB" b="0" i="0" u="none" strike="noStrike">
                <a:solidFill>
                  <a:srgbClr val="6B4BA1"/>
                </a:solidFill>
                <a:effectLst/>
                <a:latin typeface="-apple-system"/>
                <a:hlinkClick r:id="rId2" tooltip="French language"/>
              </a:rPr>
              <a:t>French</a:t>
            </a:r>
            <a:r>
              <a:rPr lang="en-GB" b="0" i="0">
                <a:solidFill>
                  <a:srgbClr val="202122"/>
                </a:solidFill>
                <a:effectLst/>
                <a:latin typeface="-apple-system"/>
              </a:rPr>
              <a:t>: </a:t>
            </a:r>
            <a:r>
              <a:rPr lang="en-GB" b="0" i="1">
                <a:solidFill>
                  <a:srgbClr val="202122"/>
                </a:solidFill>
                <a:effectLst/>
                <a:latin typeface="-apple-system"/>
              </a:rPr>
              <a:t>La mort de l'auteur</a:t>
            </a:r>
            <a:r>
              <a:rPr lang="en-GB" b="0" i="0">
                <a:solidFill>
                  <a:srgbClr val="202122"/>
                </a:solidFill>
                <a:effectLst/>
                <a:latin typeface="-apple-system"/>
              </a:rPr>
              <a:t>) is a 1967 essay by the </a:t>
            </a:r>
            <a:r>
              <a:rPr lang="en-GB" b="0" i="0" u="none" strike="noStrike">
                <a:solidFill>
                  <a:srgbClr val="6B4BA1"/>
                </a:solidFill>
                <a:effectLst/>
                <a:latin typeface="-apple-system"/>
                <a:hlinkClick r:id="rId3" tooltip="French people"/>
              </a:rPr>
              <a:t>French</a:t>
            </a:r>
            <a:r>
              <a:rPr lang="en-GB" b="0" i="0">
                <a:solidFill>
                  <a:srgbClr val="202122"/>
                </a:solidFill>
                <a:effectLst/>
                <a:latin typeface="-apple-system"/>
              </a:rPr>
              <a:t> </a:t>
            </a:r>
            <a:r>
              <a:rPr lang="en-GB" b="0" i="0" u="none" strike="noStrike">
                <a:solidFill>
                  <a:srgbClr val="6B4BA1"/>
                </a:solidFill>
                <a:effectLst/>
                <a:latin typeface="-apple-system"/>
                <a:hlinkClick r:id="rId4" tooltip="Literary critic"/>
              </a:rPr>
              <a:t>literary critic</a:t>
            </a:r>
            <a:r>
              <a:rPr lang="en-GB" b="0" i="0">
                <a:solidFill>
                  <a:srgbClr val="202122"/>
                </a:solidFill>
                <a:effectLst/>
                <a:latin typeface="-apple-system"/>
              </a:rPr>
              <a:t> and </a:t>
            </a:r>
            <a:r>
              <a:rPr lang="en-GB" b="0" i="0" u="none" strike="noStrike">
                <a:solidFill>
                  <a:srgbClr val="6B4BA1"/>
                </a:solidFill>
                <a:effectLst/>
                <a:latin typeface="-apple-system"/>
                <a:hlinkClick r:id="rId5" tooltip="Literary theory"/>
              </a:rPr>
              <a:t>theorist</a:t>
            </a:r>
            <a:r>
              <a:rPr lang="en-GB" b="0" i="0">
                <a:solidFill>
                  <a:srgbClr val="202122"/>
                </a:solidFill>
                <a:effectLst/>
                <a:latin typeface="-apple-system"/>
              </a:rPr>
              <a:t> </a:t>
            </a:r>
            <a:r>
              <a:rPr lang="en-GB" b="0" i="0" u="none" strike="noStrike">
                <a:solidFill>
                  <a:srgbClr val="6B4BA1"/>
                </a:solidFill>
                <a:effectLst/>
                <a:latin typeface="-apple-system"/>
                <a:hlinkClick r:id="rId6" tooltip="Roland Barthes"/>
              </a:rPr>
              <a:t>Roland Barthes</a:t>
            </a:r>
            <a:r>
              <a:rPr lang="en-GB" b="0" i="0">
                <a:solidFill>
                  <a:srgbClr val="202122"/>
                </a:solidFill>
                <a:effectLst/>
                <a:latin typeface="-apple-system"/>
              </a:rPr>
              <a:t> (1915–1980). Barthes's essay argues against traditional </a:t>
            </a:r>
            <a:r>
              <a:rPr lang="en-GB" b="0" i="0" u="none" strike="noStrike">
                <a:solidFill>
                  <a:srgbClr val="6B4BA1"/>
                </a:solidFill>
                <a:effectLst/>
                <a:latin typeface="-apple-system"/>
                <a:hlinkClick r:id="rId7" tooltip="Literary criticism"/>
              </a:rPr>
              <a:t>literary criticism</a:t>
            </a:r>
            <a:r>
              <a:rPr lang="en-GB" b="0" i="0">
                <a:solidFill>
                  <a:srgbClr val="202122"/>
                </a:solidFill>
                <a:effectLst/>
                <a:latin typeface="-apple-system"/>
              </a:rPr>
              <a:t>'s practice of relying on the </a:t>
            </a:r>
            <a:r>
              <a:rPr lang="en-GB" b="0" i="0" u="none" strike="noStrike">
                <a:solidFill>
                  <a:srgbClr val="6B4BA1"/>
                </a:solidFill>
                <a:effectLst/>
                <a:latin typeface="-apple-system"/>
                <a:hlinkClick r:id="rId8" tooltip="Authorial intent"/>
              </a:rPr>
              <a:t>intentions</a:t>
            </a:r>
            <a:r>
              <a:rPr lang="en-GB" b="0" i="0">
                <a:solidFill>
                  <a:srgbClr val="202122"/>
                </a:solidFill>
                <a:effectLst/>
                <a:latin typeface="-apple-system"/>
              </a:rPr>
              <a:t> and </a:t>
            </a:r>
            <a:r>
              <a:rPr lang="en-GB" b="0" i="0" u="none" strike="noStrike">
                <a:solidFill>
                  <a:srgbClr val="6B4BA1"/>
                </a:solidFill>
                <a:effectLst/>
                <a:latin typeface="-apple-system"/>
                <a:hlinkClick r:id="rId9" tooltip="Biography in literature"/>
              </a:rPr>
              <a:t>biography</a:t>
            </a:r>
            <a:r>
              <a:rPr lang="en-GB" b="0" i="0">
                <a:solidFill>
                  <a:srgbClr val="202122"/>
                </a:solidFill>
                <a:effectLst/>
                <a:latin typeface="-apple-system"/>
              </a:rPr>
              <a:t> of an author to definitively explain the "ultimate meaning" of a text. Instead, the essay emphasizes the primacy of each individual reader's interpretation of the work over any "definitive" meaning intended by the author, a process in which subtle or unnoticed characteristics may be drawn out for new insight</a:t>
            </a:r>
            <a:endParaRPr lang="en-US"/>
          </a:p>
        </p:txBody>
      </p:sp>
    </p:spTree>
    <p:extLst>
      <p:ext uri="{BB962C8B-B14F-4D97-AF65-F5344CB8AC3E}">
        <p14:creationId xmlns:p14="http://schemas.microsoft.com/office/powerpoint/2010/main" val="1172482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7E98F-9E1F-5E4B-9586-F243624B3E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548AB95-63C0-D54B-872F-D18793E59F53}"/>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966AEB89-CE11-4A4C-B3FC-752E4456C156}"/>
              </a:ext>
            </a:extLst>
          </p:cNvPr>
          <p:cNvSpPr txBox="1"/>
          <p:nvPr/>
        </p:nvSpPr>
        <p:spPr>
          <a:xfrm>
            <a:off x="3046512" y="2413337"/>
            <a:ext cx="6098976" cy="2031325"/>
          </a:xfrm>
          <a:prstGeom prst="rect">
            <a:avLst/>
          </a:prstGeom>
          <a:noFill/>
        </p:spPr>
        <p:txBody>
          <a:bodyPr wrap="square">
            <a:spAutoFit/>
          </a:bodyPr>
          <a:lstStyle/>
          <a:p>
            <a:pPr fontAlgn="base"/>
            <a:r>
              <a:rPr lang="en-GB">
                <a:effectLst/>
                <a:latin typeface="inherit"/>
              </a:rPr>
              <a:t>These studies extend Barthes's initial ideas of how a text contains multiple ideological positions and interpretive possibilities, as well as disputing authorial influence and force, by offering a democratic and pluralistic framework for authorship.</a:t>
            </a:r>
          </a:p>
          <a:p>
            <a:br>
              <a:rPr lang="en-GB" b="1" i="0">
                <a:solidFill>
                  <a:srgbClr val="202122"/>
                </a:solidFill>
                <a:effectLst/>
                <a:latin typeface="Linux Libertine"/>
              </a:rPr>
            </a:br>
            <a:endParaRPr lang="en-US"/>
          </a:p>
        </p:txBody>
      </p:sp>
    </p:spTree>
    <p:extLst>
      <p:ext uri="{BB962C8B-B14F-4D97-AF65-F5344CB8AC3E}">
        <p14:creationId xmlns:p14="http://schemas.microsoft.com/office/powerpoint/2010/main" val="2439259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78CAB-CB60-8B4E-909C-91275F438A2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1CD2158-7F9D-644D-8B8D-76387056BAE1}"/>
              </a:ext>
            </a:extLst>
          </p:cNvPr>
          <p:cNvSpPr>
            <a:spLocks noGrp="1"/>
          </p:cNvSpPr>
          <p:nvPr>
            <p:ph idx="1"/>
          </p:nvPr>
        </p:nvSpPr>
        <p:spPr/>
        <p:txBody>
          <a:bodyPr/>
          <a:lstStyle/>
          <a:p>
            <a:r>
              <a:rPr lang="en-GB" b="0" i="0">
                <a:solidFill>
                  <a:srgbClr val="202122"/>
                </a:solidFill>
                <a:effectLst/>
                <a:latin typeface="-apple-system"/>
              </a:rPr>
              <a:t>In his essay, Barthes argues against the method of reading and criticism that relies on aspects of an author's identity to distill meaning from the author's work. In this type of criticism against which he argues, the experiences and biases of the author serve as a definitive "explanation" of the text. For Barthes, however, this method of reading may be apparently tidy and convenient but is actually sloppy and flawed: "To give a text an author" and assign a single, corresponding interpretation to it "is to impose a limit on that text."</a:t>
            </a:r>
            <a:endParaRPr lang="en-US"/>
          </a:p>
        </p:txBody>
      </p:sp>
    </p:spTree>
    <p:extLst>
      <p:ext uri="{BB962C8B-B14F-4D97-AF65-F5344CB8AC3E}">
        <p14:creationId xmlns:p14="http://schemas.microsoft.com/office/powerpoint/2010/main" val="1582526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3259F-6FF0-AF4D-8299-EA0D1F76C9C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3E8A3F7-406A-0241-9993-E8FD9A2616E0}"/>
              </a:ext>
            </a:extLst>
          </p:cNvPr>
          <p:cNvSpPr>
            <a:spLocks noGrp="1"/>
          </p:cNvSpPr>
          <p:nvPr>
            <p:ph idx="1"/>
          </p:nvPr>
        </p:nvSpPr>
        <p:spPr/>
        <p:txBody>
          <a:bodyPr/>
          <a:lstStyle/>
          <a:p>
            <a:r>
              <a:rPr lang="en-GB" b="0" i="0">
                <a:solidFill>
                  <a:srgbClr val="202122"/>
                </a:solidFill>
                <a:effectLst/>
                <a:latin typeface="-apple-system"/>
              </a:rPr>
              <a:t>Themes from Roland Barthes's essay have also been applied to research on critical pedagogy. Previous research projects have emphasized foregrounding students' knowledge in literacy practices, and in this way stress Barthes's central idea of relying on the reader's impressions for literary study</a:t>
            </a:r>
            <a:endParaRPr lang="en-US"/>
          </a:p>
        </p:txBody>
      </p:sp>
    </p:spTree>
    <p:extLst>
      <p:ext uri="{BB962C8B-B14F-4D97-AF65-F5344CB8AC3E}">
        <p14:creationId xmlns:p14="http://schemas.microsoft.com/office/powerpoint/2010/main" val="1951880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72845-01C0-F948-A81A-77C679E9E9B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D950912-836D-B241-93C3-BE3D63A8FC5B}"/>
              </a:ext>
            </a:extLst>
          </p:cNvPr>
          <p:cNvSpPr>
            <a:spLocks noGrp="1"/>
          </p:cNvSpPr>
          <p:nvPr>
            <p:ph idx="1"/>
          </p:nvPr>
        </p:nvSpPr>
        <p:spPr/>
        <p:txBody>
          <a:bodyPr/>
          <a:lstStyle/>
          <a:p>
            <a:r>
              <a:rPr lang="en-GB" b="0" i="0">
                <a:solidFill>
                  <a:srgbClr val="202122"/>
                </a:solidFill>
                <a:effectLst/>
                <a:latin typeface="-apple-system"/>
              </a:rPr>
              <a:t>These studies advocate learning for students that is dialogic in nature, claiming that students should arrive at their own knowledge by exploring and questioning a text's multiple meanings. While the theoretical frameworks, methods, research designs, and audiences of particular studies vary, the central idea across projects, commonly seen in constructivist methods of pedagogy, is to increase a sense of student ownership and autonomy by having them consider multiple forms of knowledge against their own beliefs and values.</a:t>
            </a:r>
            <a:r>
              <a:rPr lang="en-GB" b="0" i="0" u="none" strike="noStrike" baseline="30000">
                <a:solidFill>
                  <a:srgbClr val="6B4BA1"/>
                </a:solidFill>
                <a:effectLst/>
                <a:latin typeface="inherit"/>
                <a:hlinkClick r:id="rId2"/>
              </a:rPr>
              <a:t>[</a:t>
            </a:r>
            <a:endParaRPr lang="en-US"/>
          </a:p>
        </p:txBody>
      </p:sp>
    </p:spTree>
    <p:extLst>
      <p:ext uri="{BB962C8B-B14F-4D97-AF65-F5344CB8AC3E}">
        <p14:creationId xmlns:p14="http://schemas.microsoft.com/office/powerpoint/2010/main" val="3631079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63DD8-A2FF-3F48-882A-8FE159DCD94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9E661D1-2768-D34D-8061-EB5ED4442113}"/>
              </a:ext>
            </a:extLst>
          </p:cNvPr>
          <p:cNvSpPr>
            <a:spLocks noGrp="1"/>
          </p:cNvSpPr>
          <p:nvPr>
            <p:ph idx="1"/>
          </p:nvPr>
        </p:nvSpPr>
        <p:spPr/>
        <p:txBody>
          <a:bodyPr/>
          <a:lstStyle/>
          <a:p>
            <a:r>
              <a:rPr lang="en-GB" b="0" i="0">
                <a:solidFill>
                  <a:srgbClr val="202122"/>
                </a:solidFill>
                <a:effectLst/>
                <a:latin typeface="-apple-system"/>
              </a:rPr>
              <a:t>Other research has subverted Barthes's original thesis of disrupting author-centered literary criticism by suggesting collaborative methods of authorship.</a:t>
            </a:r>
            <a:r>
              <a:rPr lang="en-GB" b="0" i="0" u="none" strike="noStrike" baseline="30000">
                <a:solidFill>
                  <a:srgbClr val="6B4BA1"/>
                </a:solidFill>
                <a:effectLst/>
                <a:latin typeface="inherit"/>
                <a:hlinkClick r:id="rId2"/>
              </a:rPr>
              <a:t>[8]</a:t>
            </a:r>
            <a:r>
              <a:rPr lang="en-GB" b="0" i="0" u="none" strike="noStrike" baseline="30000">
                <a:solidFill>
                  <a:srgbClr val="6B4BA1"/>
                </a:solidFill>
                <a:effectLst/>
                <a:latin typeface="inherit"/>
                <a:hlinkClick r:id="rId3"/>
              </a:rPr>
              <a:t>[9]</a:t>
            </a:r>
            <a:r>
              <a:rPr lang="en-GB" b="0" i="0">
                <a:solidFill>
                  <a:srgbClr val="202122"/>
                </a:solidFill>
                <a:effectLst/>
                <a:latin typeface="-apple-system"/>
              </a:rPr>
              <a:t> These studies describe writing models in which multiple authors "co-construct" stories and articles together, inviting writers to contribute their own ideas and knowledge and create a product that resembles an assemblage of voices and perspectives.</a:t>
            </a:r>
            <a:endParaRPr lang="en-US"/>
          </a:p>
        </p:txBody>
      </p:sp>
    </p:spTree>
    <p:extLst>
      <p:ext uri="{BB962C8B-B14F-4D97-AF65-F5344CB8AC3E}">
        <p14:creationId xmlns:p14="http://schemas.microsoft.com/office/powerpoint/2010/main" val="2695839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D02EB-C513-6D41-A712-676DE7B6DAB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3EF325C-7936-E945-B67A-439F6E041FCF}"/>
              </a:ext>
            </a:extLst>
          </p:cNvPr>
          <p:cNvSpPr>
            <a:spLocks noGrp="1"/>
          </p:cNvSpPr>
          <p:nvPr>
            <p:ph idx="1"/>
          </p:nvPr>
        </p:nvSpPr>
        <p:spPr/>
        <p:txBody>
          <a:bodyPr/>
          <a:lstStyle/>
          <a:p>
            <a:pPr fontAlgn="base"/>
            <a:r>
              <a:rPr lang="en-GB">
                <a:effectLst/>
                <a:latin typeface="inherit"/>
              </a:rPr>
              <a:t>These studies extend Barthes's initial ideas of how a text contains multiple ideological positions and interpretive possibilities, as well as disputing authorial influence and force, by offering a democratic and pluralistic framework for authorship.</a:t>
            </a:r>
          </a:p>
          <a:p>
            <a:br>
              <a:rPr lang="en-GB" b="1" i="0">
                <a:solidFill>
                  <a:srgbClr val="202122"/>
                </a:solidFill>
                <a:effectLst/>
                <a:latin typeface="Linux Libertine"/>
              </a:rPr>
            </a:br>
            <a:endParaRPr lang="en-US"/>
          </a:p>
        </p:txBody>
      </p:sp>
    </p:spTree>
    <p:extLst>
      <p:ext uri="{BB962C8B-B14F-4D97-AF65-F5344CB8AC3E}">
        <p14:creationId xmlns:p14="http://schemas.microsoft.com/office/powerpoint/2010/main" val="1714139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D1128-136B-1C40-96D4-544EF91CD59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9A054B9-4938-6B42-AE9F-4CA03BBAF160}"/>
              </a:ext>
            </a:extLst>
          </p:cNvPr>
          <p:cNvSpPr>
            <a:spLocks noGrp="1"/>
          </p:cNvSpPr>
          <p:nvPr>
            <p:ph idx="1"/>
          </p:nvPr>
        </p:nvSpPr>
        <p:spPr/>
        <p:txBody>
          <a:bodyPr/>
          <a:lstStyle/>
          <a:p>
            <a:r>
              <a:rPr lang="en-GB" b="0" i="0">
                <a:solidFill>
                  <a:srgbClr val="000000"/>
                </a:solidFill>
                <a:effectLst/>
                <a:latin typeface="Arial" panose="020B0604020202020204" pitchFamily="34" charset="0"/>
              </a:rPr>
              <a:t>Barthes begins the deconstruction of how we view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text (imagery) and if the authors intention has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anything to do with our interpretation.</a:t>
            </a:r>
          </a:p>
          <a:p>
            <a:r>
              <a:rPr lang="en-GB" b="0" i="0">
                <a:solidFill>
                  <a:srgbClr val="000000"/>
                </a:solidFill>
                <a:effectLst/>
                <a:latin typeface="Arial" panose="020B0604020202020204" pitchFamily="34" charset="0"/>
              </a:rPr>
              <a:t>Barthes questions the power of author and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authority.</a:t>
            </a:r>
          </a:p>
          <a:p>
            <a:r>
              <a:rPr lang="en-GB" b="0" i="0">
                <a:solidFill>
                  <a:srgbClr val="000000"/>
                </a:solidFill>
                <a:effectLst/>
                <a:latin typeface="Arial" panose="020B0604020202020204" pitchFamily="34" charset="0"/>
              </a:rPr>
              <a:t>Has influenced artists, writers and philosophers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that believe the s</a:t>
            </a:r>
          </a:p>
        </p:txBody>
      </p:sp>
    </p:spTree>
    <p:extLst>
      <p:ext uri="{BB962C8B-B14F-4D97-AF65-F5344CB8AC3E}">
        <p14:creationId xmlns:p14="http://schemas.microsoft.com/office/powerpoint/2010/main" val="4160866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B41E2-772A-2044-869F-6B27F7CD449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8744525-B496-8A4A-97FB-F7D12E30B042}"/>
              </a:ext>
            </a:extLst>
          </p:cNvPr>
          <p:cNvSpPr>
            <a:spLocks noGrp="1"/>
          </p:cNvSpPr>
          <p:nvPr>
            <p:ph idx="1"/>
          </p:nvPr>
        </p:nvSpPr>
        <p:spPr/>
        <p:txBody>
          <a:bodyPr>
            <a:normAutofit/>
          </a:bodyPr>
          <a:lstStyle/>
          <a:p>
            <a:endParaRPr lang="en-GB" sz="5400"/>
          </a:p>
          <a:p>
            <a:r>
              <a:rPr lang="en-GB" sz="5400"/>
              <a:t>              THANK YOU </a:t>
            </a:r>
          </a:p>
        </p:txBody>
      </p:sp>
    </p:spTree>
    <p:extLst>
      <p:ext uri="{BB962C8B-B14F-4D97-AF65-F5344CB8AC3E}">
        <p14:creationId xmlns:p14="http://schemas.microsoft.com/office/powerpoint/2010/main" val="2333635252"/>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Parcel</vt:lpstr>
      <vt:lpstr>The Death of author by Robert Barthes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Death of author by Robert Barthes</dc:title>
  <dc:creator>Unknown User</dc:creator>
  <cp:lastModifiedBy>Unknown User</cp:lastModifiedBy>
  <cp:revision>1</cp:revision>
  <dcterms:created xsi:type="dcterms:W3CDTF">2022-07-27T13:17:37Z</dcterms:created>
  <dcterms:modified xsi:type="dcterms:W3CDTF">2022-07-27T13:34:05Z</dcterms:modified>
</cp:coreProperties>
</file>